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38" autoAdjust="0"/>
    <p:restoredTop sz="90834" autoAdjust="0"/>
  </p:normalViewPr>
  <p:slideViewPr>
    <p:cSldViewPr snapToGrid="0">
      <p:cViewPr varScale="1">
        <p:scale>
          <a:sx n="73" d="100"/>
          <a:sy n="73" d="100"/>
        </p:scale>
        <p:origin x="15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495552-B2FB-426E-A3C6-0DC8BA382675}" type="datetimeFigureOut">
              <a:rPr lang="en-US" smtClean="0"/>
              <a:t>11/6/2020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A700EA-38BE-454F-8439-C004352F2EA7}" type="slidenum">
              <a:rPr lang="en-US" smtClean="0"/>
              <a:t>‹#›</a:t>
            </a:fld>
            <a:endParaRPr lang="en-US"/>
          </a:p>
        </p:txBody>
      </p:sp>
    </p:spTree>
    <p:extLst>
      <p:ext uri="{BB962C8B-B14F-4D97-AF65-F5344CB8AC3E}">
        <p14:creationId xmlns:p14="http://schemas.microsoft.com/office/powerpoint/2010/main" val="3798761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A700EA-38BE-454F-8439-C004352F2EA7}" type="slidenum">
              <a:rPr lang="en-US" smtClean="0"/>
              <a:t>1</a:t>
            </a:fld>
            <a:endParaRPr lang="en-US"/>
          </a:p>
        </p:txBody>
      </p:sp>
    </p:spTree>
    <p:extLst>
      <p:ext uri="{BB962C8B-B14F-4D97-AF65-F5344CB8AC3E}">
        <p14:creationId xmlns:p14="http://schemas.microsoft.com/office/powerpoint/2010/main" val="3055128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a:p>
        </p:txBody>
      </p:sp>
    </p:spTree>
    <p:extLst>
      <p:ext uri="{BB962C8B-B14F-4D97-AF65-F5344CB8AC3E}">
        <p14:creationId xmlns:p14="http://schemas.microsoft.com/office/powerpoint/2010/main" val="307759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a:p>
        </p:txBody>
      </p:sp>
    </p:spTree>
    <p:extLst>
      <p:ext uri="{BB962C8B-B14F-4D97-AF65-F5344CB8AC3E}">
        <p14:creationId xmlns:p14="http://schemas.microsoft.com/office/powerpoint/2010/main" val="900111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a:p>
        </p:txBody>
      </p:sp>
    </p:spTree>
    <p:extLst>
      <p:ext uri="{BB962C8B-B14F-4D97-AF65-F5344CB8AC3E}">
        <p14:creationId xmlns:p14="http://schemas.microsoft.com/office/powerpoint/2010/main" val="88667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a:p>
        </p:txBody>
      </p:sp>
    </p:spTree>
    <p:extLst>
      <p:ext uri="{BB962C8B-B14F-4D97-AF65-F5344CB8AC3E}">
        <p14:creationId xmlns:p14="http://schemas.microsoft.com/office/powerpoint/2010/main" val="2216016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49E148-1717-4C74-AB1B-C64A87F10DF9}"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a:p>
        </p:txBody>
      </p:sp>
    </p:spTree>
    <p:extLst>
      <p:ext uri="{BB962C8B-B14F-4D97-AF65-F5344CB8AC3E}">
        <p14:creationId xmlns:p14="http://schemas.microsoft.com/office/powerpoint/2010/main" val="3308927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9E148-1717-4C74-AB1B-C64A87F10DF9}"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7DEC9-3F1A-4E68-9480-41E875B70679}" type="slidenum">
              <a:rPr lang="en-US" smtClean="0"/>
              <a:t>‹#›</a:t>
            </a:fld>
            <a:endParaRPr lang="en-US"/>
          </a:p>
        </p:txBody>
      </p:sp>
    </p:spTree>
    <p:extLst>
      <p:ext uri="{BB962C8B-B14F-4D97-AF65-F5344CB8AC3E}">
        <p14:creationId xmlns:p14="http://schemas.microsoft.com/office/powerpoint/2010/main" val="162754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49E148-1717-4C74-AB1B-C64A87F10DF9}"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7DEC9-3F1A-4E68-9480-41E875B70679}" type="slidenum">
              <a:rPr lang="en-US" smtClean="0"/>
              <a:t>‹#›</a:t>
            </a:fld>
            <a:endParaRPr lang="en-US"/>
          </a:p>
        </p:txBody>
      </p:sp>
    </p:spTree>
    <p:extLst>
      <p:ext uri="{BB962C8B-B14F-4D97-AF65-F5344CB8AC3E}">
        <p14:creationId xmlns:p14="http://schemas.microsoft.com/office/powerpoint/2010/main" val="223418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49E148-1717-4C74-AB1B-C64A87F10DF9}"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7DEC9-3F1A-4E68-9480-41E875B70679}" type="slidenum">
              <a:rPr lang="en-US" smtClean="0"/>
              <a:t>‹#›</a:t>
            </a:fld>
            <a:endParaRPr lang="en-US"/>
          </a:p>
        </p:txBody>
      </p:sp>
    </p:spTree>
    <p:extLst>
      <p:ext uri="{BB962C8B-B14F-4D97-AF65-F5344CB8AC3E}">
        <p14:creationId xmlns:p14="http://schemas.microsoft.com/office/powerpoint/2010/main" val="268597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49E148-1717-4C74-AB1B-C64A87F10DF9}"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7DEC9-3F1A-4E68-9480-41E875B70679}" type="slidenum">
              <a:rPr lang="en-US" smtClean="0"/>
              <a:t>‹#›</a:t>
            </a:fld>
            <a:endParaRPr lang="en-US"/>
          </a:p>
        </p:txBody>
      </p:sp>
    </p:spTree>
    <p:extLst>
      <p:ext uri="{BB962C8B-B14F-4D97-AF65-F5344CB8AC3E}">
        <p14:creationId xmlns:p14="http://schemas.microsoft.com/office/powerpoint/2010/main" val="3574953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549E148-1717-4C74-AB1B-C64A87F10DF9}"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7DEC9-3F1A-4E68-9480-41E875B70679}" type="slidenum">
              <a:rPr lang="en-US" smtClean="0"/>
              <a:t>‹#›</a:t>
            </a:fld>
            <a:endParaRPr lang="en-US"/>
          </a:p>
        </p:txBody>
      </p:sp>
    </p:spTree>
    <p:extLst>
      <p:ext uri="{BB962C8B-B14F-4D97-AF65-F5344CB8AC3E}">
        <p14:creationId xmlns:p14="http://schemas.microsoft.com/office/powerpoint/2010/main" val="3015727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549E148-1717-4C74-AB1B-C64A87F10DF9}"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7DEC9-3F1A-4E68-9480-41E875B70679}" type="slidenum">
              <a:rPr lang="en-US" smtClean="0"/>
              <a:t>‹#›</a:t>
            </a:fld>
            <a:endParaRPr lang="en-US"/>
          </a:p>
        </p:txBody>
      </p:sp>
    </p:spTree>
    <p:extLst>
      <p:ext uri="{BB962C8B-B14F-4D97-AF65-F5344CB8AC3E}">
        <p14:creationId xmlns:p14="http://schemas.microsoft.com/office/powerpoint/2010/main" val="1764406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549E148-1717-4C74-AB1B-C64A87F10DF9}" type="datetimeFigureOut">
              <a:rPr lang="en-US" smtClean="0"/>
              <a:t>11/6/2020</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7D7DEC9-3F1A-4E68-9480-41E875B70679}" type="slidenum">
              <a:rPr lang="en-US" smtClean="0"/>
              <a:t>‹#›</a:t>
            </a:fld>
            <a:endParaRPr lang="en-US"/>
          </a:p>
        </p:txBody>
      </p:sp>
    </p:spTree>
    <p:extLst>
      <p:ext uri="{BB962C8B-B14F-4D97-AF65-F5344CB8AC3E}">
        <p14:creationId xmlns:p14="http://schemas.microsoft.com/office/powerpoint/2010/main" val="1840036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777826" y="1521065"/>
            <a:ext cx="1884231" cy="741102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215900" y="120958"/>
            <a:ext cx="6487886" cy="1153886"/>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latin typeface="Century Gothic" panose="020B0502020202020204" pitchFamily="34" charset="0"/>
              </a:rPr>
              <a:t>Liberty High School</a:t>
            </a:r>
          </a:p>
        </p:txBody>
      </p:sp>
      <p:sp>
        <p:nvSpPr>
          <p:cNvPr id="5" name="TextBox 4"/>
          <p:cNvSpPr txBox="1"/>
          <p:nvPr/>
        </p:nvSpPr>
        <p:spPr>
          <a:xfrm>
            <a:off x="246742" y="1103608"/>
            <a:ext cx="1410964" cy="246221"/>
          </a:xfrm>
          <a:prstGeom prst="rect">
            <a:avLst/>
          </a:prstGeom>
          <a:noFill/>
        </p:spPr>
        <p:txBody>
          <a:bodyPr wrap="none" rtlCol="0">
            <a:spAutoFit/>
          </a:bodyPr>
          <a:lstStyle/>
          <a:p>
            <a:r>
              <a:rPr lang="en-US" sz="1000" dirty="0">
                <a:solidFill>
                  <a:schemeClr val="bg1"/>
                </a:solidFill>
              </a:rPr>
              <a:t>Monico Rivas, Principal</a:t>
            </a:r>
          </a:p>
        </p:txBody>
      </p:sp>
      <p:sp>
        <p:nvSpPr>
          <p:cNvPr id="6" name="TextBox 5"/>
          <p:cNvSpPr txBox="1"/>
          <p:nvPr/>
        </p:nvSpPr>
        <p:spPr>
          <a:xfrm>
            <a:off x="5516086" y="1079524"/>
            <a:ext cx="1095172" cy="246221"/>
          </a:xfrm>
          <a:prstGeom prst="rect">
            <a:avLst/>
          </a:prstGeom>
          <a:noFill/>
        </p:spPr>
        <p:txBody>
          <a:bodyPr wrap="none" rtlCol="0">
            <a:spAutoFit/>
          </a:bodyPr>
          <a:lstStyle/>
          <a:p>
            <a:r>
              <a:rPr lang="en-US" sz="1000" dirty="0">
                <a:solidFill>
                  <a:schemeClr val="bg1"/>
                </a:solidFill>
              </a:rPr>
              <a:t>October 26, 2020</a:t>
            </a:r>
          </a:p>
        </p:txBody>
      </p:sp>
      <p:sp>
        <p:nvSpPr>
          <p:cNvPr id="7" name="TextBox 6"/>
          <p:cNvSpPr txBox="1"/>
          <p:nvPr/>
        </p:nvSpPr>
        <p:spPr>
          <a:xfrm>
            <a:off x="2852662" y="1103607"/>
            <a:ext cx="184731" cy="246221"/>
          </a:xfrm>
          <a:prstGeom prst="rect">
            <a:avLst/>
          </a:prstGeom>
          <a:noFill/>
        </p:spPr>
        <p:txBody>
          <a:bodyPr wrap="none" rtlCol="0">
            <a:spAutoFit/>
          </a:bodyPr>
          <a:lstStyle/>
          <a:p>
            <a:endParaRPr lang="en-US" sz="1000" dirty="0">
              <a:solidFill>
                <a:schemeClr val="bg1"/>
              </a:solidFill>
            </a:endParaRPr>
          </a:p>
        </p:txBody>
      </p:sp>
      <p:sp>
        <p:nvSpPr>
          <p:cNvPr id="8" name="TextBox 7"/>
          <p:cNvSpPr txBox="1"/>
          <p:nvPr/>
        </p:nvSpPr>
        <p:spPr>
          <a:xfrm>
            <a:off x="215897" y="1367855"/>
            <a:ext cx="1930337" cy="369332"/>
          </a:xfrm>
          <a:prstGeom prst="rect">
            <a:avLst/>
          </a:prstGeom>
          <a:noFill/>
        </p:spPr>
        <p:txBody>
          <a:bodyPr wrap="none" rtlCol="0">
            <a:spAutoFit/>
          </a:bodyPr>
          <a:lstStyle/>
          <a:p>
            <a:r>
              <a:rPr lang="en-US" b="1" dirty="0">
                <a:solidFill>
                  <a:schemeClr val="accent1">
                    <a:lumMod val="75000"/>
                  </a:schemeClr>
                </a:solidFill>
                <a:latin typeface="Century Gothic" panose="020B0502020202020204" pitchFamily="34" charset="0"/>
              </a:rPr>
              <a:t>Self Assessment</a:t>
            </a:r>
          </a:p>
        </p:txBody>
      </p:sp>
      <p:sp>
        <p:nvSpPr>
          <p:cNvPr id="10" name="Rectangle 9"/>
          <p:cNvSpPr/>
          <p:nvPr/>
        </p:nvSpPr>
        <p:spPr>
          <a:xfrm>
            <a:off x="4777825" y="1446080"/>
            <a:ext cx="1795409" cy="646331"/>
          </a:xfrm>
          <a:prstGeom prst="rect">
            <a:avLst/>
          </a:prstGeom>
        </p:spPr>
        <p:txBody>
          <a:bodyPr wrap="square">
            <a:spAutoFit/>
          </a:bodyPr>
          <a:lstStyle/>
          <a:p>
            <a:pPr algn="ctr">
              <a:spcBef>
                <a:spcPts val="1800"/>
              </a:spcBef>
            </a:pPr>
            <a:r>
              <a:rPr lang="en-US" b="1" kern="0" dirty="0">
                <a:solidFill>
                  <a:schemeClr val="accent1">
                    <a:lumMod val="75000"/>
                  </a:schemeClr>
                </a:solidFill>
                <a:latin typeface="Century Gothic" panose="020B0502020202020204" pitchFamily="34" charset="0"/>
                <a:ea typeface="HYGothic-Medium"/>
                <a:cs typeface="Tahoma" panose="020B0604030504040204" pitchFamily="34" charset="0"/>
              </a:rPr>
              <a:t>District Commitments</a:t>
            </a:r>
            <a:endParaRPr lang="en-US" b="1" kern="0" dirty="0">
              <a:solidFill>
                <a:schemeClr val="accent1">
                  <a:lumMod val="75000"/>
                </a:schemeClr>
              </a:solidFill>
              <a:effectLst/>
              <a:latin typeface="Century Gothic" panose="020B0502020202020204" pitchFamily="34" charset="0"/>
              <a:ea typeface="HYGothic-Medium"/>
              <a:cs typeface="Tahoma" panose="020B0604030504040204" pitchFamily="34" charset="0"/>
            </a:endParaRPr>
          </a:p>
        </p:txBody>
      </p:sp>
      <p:cxnSp>
        <p:nvCxnSpPr>
          <p:cNvPr id="12" name="Straight Connector 11"/>
          <p:cNvCxnSpPr/>
          <p:nvPr/>
        </p:nvCxnSpPr>
        <p:spPr>
          <a:xfrm>
            <a:off x="4755283" y="2440434"/>
            <a:ext cx="1699428" cy="0"/>
          </a:xfrm>
          <a:prstGeom prst="line">
            <a:avLst/>
          </a:prstGeom>
          <a:ln w="76200" cmpd="tri">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46742" y="1627506"/>
            <a:ext cx="4489269" cy="1169551"/>
          </a:xfrm>
          <a:prstGeom prst="rect">
            <a:avLst/>
          </a:prstGeom>
        </p:spPr>
        <p:txBody>
          <a:bodyPr wrap="square">
            <a:spAutoFit/>
          </a:bodyPr>
          <a:lstStyle/>
          <a:p>
            <a:r>
              <a:rPr lang="en-US" sz="1000" dirty="0"/>
              <a:t>The essential actions we identified for 2020-21 to continue to move student achievement forward are to continue to develop campus instructional leaders with clear roles and responsibilities, to support teacher development, and to ensure fidelity to the campus instructional program.  Additionally, staff and members of the instructional leadership team must continue to improve their ability to make sense of large amounts of data and create effective actionable plans to inform instruction.</a:t>
            </a:r>
          </a:p>
        </p:txBody>
      </p:sp>
      <p:sp>
        <p:nvSpPr>
          <p:cNvPr id="14" name="TextBox 13"/>
          <p:cNvSpPr txBox="1"/>
          <p:nvPr/>
        </p:nvSpPr>
        <p:spPr>
          <a:xfrm rot="16200000">
            <a:off x="-403022" y="4038656"/>
            <a:ext cx="1237839" cy="369332"/>
          </a:xfrm>
          <a:prstGeom prst="rect">
            <a:avLst/>
          </a:prstGeom>
          <a:noFill/>
        </p:spPr>
        <p:txBody>
          <a:bodyPr wrap="none" rtlCol="0">
            <a:spAutoFit/>
          </a:bodyPr>
          <a:lstStyle/>
          <a:p>
            <a:r>
              <a:rPr lang="en-US" b="1" dirty="0">
                <a:solidFill>
                  <a:schemeClr val="accent1">
                    <a:lumMod val="75000"/>
                  </a:schemeClr>
                </a:solidFill>
                <a:latin typeface="Century Gothic" panose="020B0502020202020204" pitchFamily="34" charset="0"/>
              </a:rPr>
              <a:t>Rationale</a:t>
            </a:r>
          </a:p>
        </p:txBody>
      </p:sp>
      <p:sp>
        <p:nvSpPr>
          <p:cNvPr id="15" name="TextBox 14"/>
          <p:cNvSpPr txBox="1"/>
          <p:nvPr/>
        </p:nvSpPr>
        <p:spPr>
          <a:xfrm>
            <a:off x="4816421" y="2611671"/>
            <a:ext cx="1845635" cy="5509200"/>
          </a:xfrm>
          <a:prstGeom prst="rect">
            <a:avLst/>
          </a:prstGeom>
          <a:noFill/>
        </p:spPr>
        <p:txBody>
          <a:bodyPr wrap="square" rtlCol="0">
            <a:spAutoFit/>
          </a:bodyPr>
          <a:lstStyle/>
          <a:p>
            <a:r>
              <a:rPr lang="en-US" sz="1100" dirty="0"/>
              <a:t>Lever 1</a:t>
            </a:r>
            <a:r>
              <a:rPr lang="en-US" sz="1100" u="sng" dirty="0"/>
              <a:t>: Strong School Leadership and Planning </a:t>
            </a:r>
          </a:p>
          <a:p>
            <a:pPr marL="171450" indent="-171450">
              <a:buFont typeface="Arial" panose="020B0604020202020204" pitchFamily="34" charset="0"/>
              <a:buChar char="•"/>
            </a:pPr>
            <a:r>
              <a:rPr lang="en-US" sz="1100" dirty="0"/>
              <a:t>The district supports principals by protecting their time dedicated for school instructional leadership.</a:t>
            </a:r>
          </a:p>
          <a:p>
            <a:pPr marL="171450" indent="-171450">
              <a:buFont typeface="Arial" panose="020B0604020202020204" pitchFamily="34" charset="0"/>
              <a:buChar char="•"/>
            </a:pPr>
            <a:r>
              <a:rPr lang="en-US" sz="1100" dirty="0"/>
              <a:t>The district provides effective governance to support and promote student outcomes, and the district ensures that principal supervisors have necessary authority to create conditions for school success..</a:t>
            </a:r>
          </a:p>
          <a:p>
            <a:r>
              <a:rPr lang="en-US" sz="1100" dirty="0"/>
              <a:t>Lever 5</a:t>
            </a:r>
            <a:r>
              <a:rPr lang="en-US" sz="1100" u="sng" dirty="0"/>
              <a:t>: Data-Driven Instruction</a:t>
            </a:r>
          </a:p>
          <a:p>
            <a:pPr marL="171450" indent="-171450">
              <a:buFont typeface="Arial" panose="020B0604020202020204" pitchFamily="34" charset="0"/>
              <a:buChar char="•"/>
            </a:pPr>
            <a:r>
              <a:rPr lang="en-US" sz="1100" dirty="0">
                <a:latin typeface="Calibri" panose="020F0502020204030204" pitchFamily="34" charset="0"/>
                <a:ea typeface="Calibri" panose="020F0502020204030204" pitchFamily="34" charset="0"/>
                <a:cs typeface="Times New Roman" panose="02020603050405020304" pitchFamily="18" charset="0"/>
              </a:rPr>
              <a:t>The district ensures access to high-quality common formative assessment resources aligned to state standards for all tested areas. </a:t>
            </a:r>
          </a:p>
          <a:p>
            <a:pPr marL="171450" indent="-171450">
              <a:buFont typeface="Arial" panose="020B0604020202020204" pitchFamily="34" charset="0"/>
              <a:buChar char="•"/>
            </a:pPr>
            <a:r>
              <a:rPr lang="en-US" sz="1100" dirty="0">
                <a:latin typeface="Calibri" panose="020F0502020204030204" pitchFamily="34" charset="0"/>
                <a:ea typeface="Calibri" panose="020F0502020204030204" pitchFamily="34" charset="0"/>
                <a:cs typeface="Times New Roman" panose="02020603050405020304" pitchFamily="18" charset="0"/>
              </a:rPr>
              <a:t>The district ensures that schools receive detailed reports within two days of the assessment.</a:t>
            </a:r>
          </a:p>
          <a:p>
            <a:pPr marL="171450" indent="-171450">
              <a:buFont typeface="Arial" panose="020B0604020202020204" pitchFamily="34" charset="0"/>
              <a:buChar char="•"/>
            </a:pPr>
            <a:r>
              <a:rPr lang="en-US" sz="1100" dirty="0">
                <a:latin typeface="Calibri" panose="020F0502020204030204" pitchFamily="34" charset="0"/>
                <a:ea typeface="Calibri" panose="020F0502020204030204" pitchFamily="34" charset="0"/>
                <a:cs typeface="Times New Roman" panose="02020603050405020304" pitchFamily="18" charset="0"/>
              </a:rPr>
              <a:t>the district provides schools with access to student academic, behavioral, and on-track to graduate data.</a:t>
            </a:r>
            <a:endParaRPr lang="en-US" sz="1100" dirty="0"/>
          </a:p>
        </p:txBody>
      </p:sp>
      <p:sp>
        <p:nvSpPr>
          <p:cNvPr id="17" name="Oval 16"/>
          <p:cNvSpPr/>
          <p:nvPr/>
        </p:nvSpPr>
        <p:spPr>
          <a:xfrm>
            <a:off x="1117706" y="2592304"/>
            <a:ext cx="451556" cy="451556"/>
          </a:xfrm>
          <a:prstGeom prst="ellipse">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accent1">
                    <a:lumMod val="75000"/>
                  </a:schemeClr>
                </a:solidFill>
                <a:latin typeface="Century Gothic" panose="020B0502020202020204" pitchFamily="34" charset="0"/>
              </a:rPr>
              <a:t>1</a:t>
            </a:r>
          </a:p>
        </p:txBody>
      </p:sp>
      <p:sp>
        <p:nvSpPr>
          <p:cNvPr id="18" name="Oval 17"/>
          <p:cNvSpPr/>
          <p:nvPr/>
        </p:nvSpPr>
        <p:spPr>
          <a:xfrm>
            <a:off x="3234065" y="2571279"/>
            <a:ext cx="451556" cy="451556"/>
          </a:xfrm>
          <a:prstGeom prst="ellipse">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accent1">
                    <a:lumMod val="75000"/>
                  </a:schemeClr>
                </a:solidFill>
                <a:latin typeface="Century Gothic" panose="020B0502020202020204" pitchFamily="34" charset="0"/>
              </a:rPr>
              <a:t>2</a:t>
            </a:r>
          </a:p>
        </p:txBody>
      </p:sp>
      <p:sp>
        <p:nvSpPr>
          <p:cNvPr id="21" name="TextBox 20"/>
          <p:cNvSpPr txBox="1"/>
          <p:nvPr/>
        </p:nvSpPr>
        <p:spPr>
          <a:xfrm rot="16200000">
            <a:off x="-951441" y="7022442"/>
            <a:ext cx="2249334" cy="369332"/>
          </a:xfrm>
          <a:prstGeom prst="rect">
            <a:avLst/>
          </a:prstGeom>
          <a:noFill/>
        </p:spPr>
        <p:txBody>
          <a:bodyPr wrap="none" rtlCol="0">
            <a:spAutoFit/>
          </a:bodyPr>
          <a:lstStyle/>
          <a:p>
            <a:r>
              <a:rPr lang="en-US" b="1" dirty="0">
                <a:solidFill>
                  <a:schemeClr val="accent1">
                    <a:lumMod val="75000"/>
                  </a:schemeClr>
                </a:solidFill>
                <a:latin typeface="Century Gothic" panose="020B0502020202020204" pitchFamily="34" charset="0"/>
              </a:rPr>
              <a:t>Desired Outcomes</a:t>
            </a:r>
          </a:p>
        </p:txBody>
      </p:sp>
      <p:pic>
        <p:nvPicPr>
          <p:cNvPr id="1027" name="Picture 3" descr="an01547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0047" y="397773"/>
            <a:ext cx="909013" cy="705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2787907964"/>
              </p:ext>
            </p:extLst>
          </p:nvPr>
        </p:nvGraphicFramePr>
        <p:xfrm>
          <a:off x="400564" y="3065774"/>
          <a:ext cx="4415856" cy="5967601"/>
        </p:xfrm>
        <a:graphic>
          <a:graphicData uri="http://schemas.openxmlformats.org/drawingml/2006/table">
            <a:tbl>
              <a:tblPr firstRow="1" bandRow="1">
                <a:tableStyleId>{5C22544A-7EE6-4342-B048-85BDC9FD1C3A}</a:tableStyleId>
              </a:tblPr>
              <a:tblGrid>
                <a:gridCol w="2289473">
                  <a:extLst>
                    <a:ext uri="{9D8B030D-6E8A-4147-A177-3AD203B41FA5}">
                      <a16:colId xmlns:a16="http://schemas.microsoft.com/office/drawing/2014/main" val="20000"/>
                    </a:ext>
                  </a:extLst>
                </a:gridCol>
                <a:gridCol w="2126383">
                  <a:extLst>
                    <a:ext uri="{9D8B030D-6E8A-4147-A177-3AD203B41FA5}">
                      <a16:colId xmlns:a16="http://schemas.microsoft.com/office/drawing/2014/main" val="20001"/>
                    </a:ext>
                  </a:extLst>
                </a:gridCol>
              </a:tblGrid>
              <a:tr h="5967601">
                <a:tc>
                  <a:txBody>
                    <a:bodyPr/>
                    <a:lstStyle/>
                    <a:p>
                      <a:endParaRPr lang="en-US" sz="900" b="0" dirty="0">
                        <a:latin typeface="Century Gothic" panose="020B0502020202020204" pitchFamily="34" charset="0"/>
                      </a:endParaRPr>
                    </a:p>
                    <a:p>
                      <a:endParaRPr lang="en-US" sz="900" b="0" dirty="0">
                        <a:latin typeface="Century Gothic" panose="020B0502020202020204" pitchFamily="34" charset="0"/>
                      </a:endParaRPr>
                    </a:p>
                    <a:p>
                      <a:endParaRPr lang="en-US" sz="900" b="0" dirty="0">
                        <a:latin typeface="Century Gothic" panose="020B0502020202020204" pitchFamily="34" charset="0"/>
                      </a:endParaRPr>
                    </a:p>
                    <a:p>
                      <a:r>
                        <a:rPr lang="en-US" sz="900" b="0" dirty="0">
                          <a:latin typeface="Century Gothic" panose="020B0502020202020204" pitchFamily="34" charset="0"/>
                        </a:rPr>
                        <a:t> The Instructional Leadership Team made significant progress during the 2019-20 school year to develop its capacity to effectively support teachers with the architecture of effective lesson plans and the use of instructional methodology that is aligned to the needs of our students to support the attainment of EOC targets. More work is needed, however, to support teachers with shifting their instructional practices and the campus leaders must also continue to develop their skills to effectively guide the needed changes to continue to improve planning and instructional practices.	</a:t>
                      </a:r>
                    </a:p>
                    <a:p>
                      <a:r>
                        <a:rPr lang="en-US" sz="900" b="0" dirty="0">
                          <a:latin typeface="Century Gothic" panose="020B0502020202020204" pitchFamily="34" charset="0"/>
                        </a:rPr>
                        <a:t>		</a:t>
                      </a:r>
                    </a:p>
                    <a:p>
                      <a:r>
                        <a:rPr lang="en-US" sz="900" b="0" dirty="0">
                          <a:latin typeface="Century Gothic" panose="020B0502020202020204" pitchFamily="34" charset="0"/>
                        </a:rPr>
                        <a:t>Liberty High School seeks to continue to build upon the progress from prior years in all academic areas especially in English Language Arts.  This area is especially important due to having mostly English Learners in our school.  Liberty will increase the academic achievement of students in ELA and Math to boost outcomes in all domains and meet Federal targets in Domain III.  Campus leaders will continue to work on increasing their ability to support the ELA and Math departments to improve academic outcomes and will also work to increase ability to support all content area teachers through coaching and professional development focused on the integration of the four language domains in their content area. </a:t>
                      </a:r>
                    </a:p>
                  </a:txBody>
                  <a:tcPr/>
                </a:tc>
                <a:tc>
                  <a:txBody>
                    <a:bodyPr/>
                    <a:lstStyle/>
                    <a:p>
                      <a:endParaRPr lang="en-US" sz="900" b="0" dirty="0">
                        <a:latin typeface="Century Gothic" panose="020B0502020202020204" pitchFamily="34" charset="0"/>
                      </a:endParaRPr>
                    </a:p>
                    <a:p>
                      <a:endParaRPr lang="en-US" sz="900" b="0" dirty="0">
                        <a:latin typeface="Century Gothic" panose="020B0502020202020204" pitchFamily="34" charset="0"/>
                      </a:endParaRPr>
                    </a:p>
                    <a:p>
                      <a:endParaRPr lang="en-US" sz="900" b="0" dirty="0">
                        <a:latin typeface="Century Gothic" panose="020B0502020202020204" pitchFamily="34" charset="0"/>
                      </a:endParaRPr>
                    </a:p>
                    <a:p>
                      <a:r>
                        <a:rPr lang="en-US" sz="900" b="0" dirty="0">
                          <a:latin typeface="Century Gothic" panose="020B0502020202020204" pitchFamily="34" charset="0"/>
                        </a:rPr>
                        <a:t>Given the significant academic gaps that exist in the achievement level of many of our students, Liberty High School must work strategically all year to monitor the progress of students and intervene in a timely basis.  By having clear expectations and holding ourselves accountable for progress monitoring, we have a better chance of meeting our established academic goals for 2020-21.		</a:t>
                      </a:r>
                    </a:p>
                    <a:p>
                      <a:endParaRPr lang="en-US" sz="900" b="0" dirty="0">
                        <a:latin typeface="Century Gothic" panose="020B0502020202020204" pitchFamily="34" charset="0"/>
                      </a:endParaRPr>
                    </a:p>
                    <a:p>
                      <a:endParaRPr lang="en-US" sz="900" b="0" dirty="0">
                        <a:latin typeface="Century Gothic" panose="020B0502020202020204" pitchFamily="34" charset="0"/>
                      </a:endParaRPr>
                    </a:p>
                    <a:p>
                      <a:endParaRPr lang="en-US" sz="900" b="0" dirty="0">
                        <a:latin typeface="Century Gothic" panose="020B0502020202020204" pitchFamily="34" charset="0"/>
                      </a:endParaRPr>
                    </a:p>
                    <a:p>
                      <a:endParaRPr lang="en-US" sz="900" b="0" dirty="0">
                        <a:latin typeface="Century Gothic" panose="020B0502020202020204" pitchFamily="34" charset="0"/>
                      </a:endParaRPr>
                    </a:p>
                    <a:p>
                      <a:r>
                        <a:rPr lang="en-US" sz="900" b="0" dirty="0">
                          <a:latin typeface="Century Gothic" panose="020B0502020202020204" pitchFamily="34" charset="0"/>
                        </a:rPr>
                        <a:t>		</a:t>
                      </a:r>
                    </a:p>
                    <a:p>
                      <a:r>
                        <a:rPr lang="en-US" sz="900" b="0" dirty="0">
                          <a:latin typeface="Century Gothic" panose="020B0502020202020204" pitchFamily="34" charset="0"/>
                        </a:rPr>
                        <a:t>For the 2020-21 school year, it is our goal to have strong alignment between the formative data we are collecting and the outcomes we reach at the end of the school year.  Valid and reliable data is essential to effectively monitor the academic progress of our students..		</a:t>
                      </a:r>
                    </a:p>
                    <a:p>
                      <a:r>
                        <a:rPr lang="en-US" sz="900" b="0" dirty="0">
                          <a:latin typeface="Century Gothic" panose="020B0502020202020204" pitchFamily="34" charset="0"/>
                        </a:rPr>
                        <a:t>ILT conduct data meetings for benchmarks which include looking at student work through the lens of the rubric used in high-stakes assessments(EOC).  		</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165380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46741" y="6039556"/>
            <a:ext cx="6415316" cy="246097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3373" y="194571"/>
            <a:ext cx="6487886" cy="1153886"/>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latin typeface="Century Gothic" panose="020B0502020202020204" pitchFamily="34" charset="0"/>
              </a:rPr>
              <a:t>Liberty High School</a:t>
            </a:r>
          </a:p>
        </p:txBody>
      </p:sp>
      <p:sp>
        <p:nvSpPr>
          <p:cNvPr id="6" name="TextBox 5"/>
          <p:cNvSpPr txBox="1"/>
          <p:nvPr/>
        </p:nvSpPr>
        <p:spPr>
          <a:xfrm>
            <a:off x="5367213" y="1103608"/>
            <a:ext cx="1066318" cy="246221"/>
          </a:xfrm>
          <a:prstGeom prst="rect">
            <a:avLst/>
          </a:prstGeom>
          <a:noFill/>
        </p:spPr>
        <p:txBody>
          <a:bodyPr wrap="none" rtlCol="0">
            <a:spAutoFit/>
          </a:bodyPr>
          <a:lstStyle/>
          <a:p>
            <a:r>
              <a:rPr lang="en-US" sz="1000" dirty="0">
                <a:solidFill>
                  <a:schemeClr val="bg1"/>
                </a:solidFill>
              </a:rPr>
              <a:t>October 26,2020</a:t>
            </a:r>
          </a:p>
        </p:txBody>
      </p:sp>
      <p:sp>
        <p:nvSpPr>
          <p:cNvPr id="8" name="TextBox 7"/>
          <p:cNvSpPr txBox="1"/>
          <p:nvPr/>
        </p:nvSpPr>
        <p:spPr>
          <a:xfrm>
            <a:off x="215901" y="1449048"/>
            <a:ext cx="1345240" cy="369332"/>
          </a:xfrm>
          <a:prstGeom prst="rect">
            <a:avLst/>
          </a:prstGeom>
          <a:noFill/>
        </p:spPr>
        <p:txBody>
          <a:bodyPr wrap="none" rtlCol="0">
            <a:spAutoFit/>
          </a:bodyPr>
          <a:lstStyle/>
          <a:p>
            <a:r>
              <a:rPr lang="en-US" b="1" dirty="0">
                <a:solidFill>
                  <a:schemeClr val="accent1">
                    <a:lumMod val="75000"/>
                  </a:schemeClr>
                </a:solidFill>
                <a:latin typeface="Century Gothic" panose="020B0502020202020204" pitchFamily="34" charset="0"/>
              </a:rPr>
              <a:t>Outcomes</a:t>
            </a:r>
          </a:p>
        </p:txBody>
      </p:sp>
      <p:sp>
        <p:nvSpPr>
          <p:cNvPr id="10" name="Rectangle 9"/>
          <p:cNvSpPr/>
          <p:nvPr/>
        </p:nvSpPr>
        <p:spPr>
          <a:xfrm>
            <a:off x="246741" y="6104908"/>
            <a:ext cx="6289382" cy="369332"/>
          </a:xfrm>
          <a:prstGeom prst="rect">
            <a:avLst/>
          </a:prstGeom>
        </p:spPr>
        <p:txBody>
          <a:bodyPr wrap="square">
            <a:spAutoFit/>
          </a:bodyPr>
          <a:lstStyle/>
          <a:p>
            <a:pPr algn="ctr">
              <a:spcBef>
                <a:spcPts val="1800"/>
              </a:spcBef>
            </a:pPr>
            <a:r>
              <a:rPr lang="en-US" b="1" kern="0" dirty="0">
                <a:solidFill>
                  <a:schemeClr val="accent1">
                    <a:lumMod val="75000"/>
                  </a:schemeClr>
                </a:solidFill>
                <a:effectLst/>
                <a:latin typeface="Century Gothic" panose="020B0502020202020204" pitchFamily="34" charset="0"/>
                <a:ea typeface="HYGothic-Medium"/>
                <a:cs typeface="Tahoma" panose="020B0604030504040204" pitchFamily="34" charset="0"/>
              </a:rPr>
              <a:t>Wraparound Services offered at our campus:</a:t>
            </a:r>
          </a:p>
        </p:txBody>
      </p:sp>
      <p:cxnSp>
        <p:nvCxnSpPr>
          <p:cNvPr id="12" name="Straight Connector 11"/>
          <p:cNvCxnSpPr/>
          <p:nvPr/>
        </p:nvCxnSpPr>
        <p:spPr>
          <a:xfrm>
            <a:off x="465505" y="6527013"/>
            <a:ext cx="5935295" cy="0"/>
          </a:xfrm>
          <a:prstGeom prst="line">
            <a:avLst/>
          </a:prstGeom>
          <a:ln w="57150" cmpd="tri">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15900" y="1784638"/>
            <a:ext cx="6446157" cy="261610"/>
          </a:xfrm>
          <a:prstGeom prst="rect">
            <a:avLst/>
          </a:prstGeom>
        </p:spPr>
        <p:txBody>
          <a:bodyPr wrap="square">
            <a:spAutoFit/>
          </a:bodyPr>
          <a:lstStyle/>
          <a:p>
            <a:r>
              <a:rPr lang="en-US" sz="1100" dirty="0">
                <a:effectLst/>
                <a:latin typeface="Century Gothic" panose="020B0502020202020204" pitchFamily="34" charset="0"/>
                <a:ea typeface="Malgun Gothic" panose="020B0503020000020004" pitchFamily="34" charset="-127"/>
                <a:cs typeface="Times New Roman" panose="02020603050405020304" pitchFamily="18" charset="0"/>
              </a:rPr>
              <a:t>Our </a:t>
            </a:r>
            <a:r>
              <a:rPr lang="en-US" sz="1100" dirty="0">
                <a:latin typeface="Century Gothic" panose="020B0502020202020204" pitchFamily="34" charset="0"/>
                <a:ea typeface="Malgun Gothic" panose="020B0503020000020004" pitchFamily="34" charset="-127"/>
                <a:cs typeface="Times New Roman" panose="02020603050405020304" pitchFamily="18" charset="0"/>
              </a:rPr>
              <a:t>Targeted Improvement Plan will </a:t>
            </a:r>
            <a:r>
              <a:rPr lang="en-US" sz="1100" dirty="0">
                <a:effectLst/>
                <a:latin typeface="Century Gothic" panose="020B0502020202020204" pitchFamily="34" charset="0"/>
                <a:ea typeface="Malgun Gothic" panose="020B0503020000020004" pitchFamily="34" charset="-127"/>
                <a:cs typeface="Times New Roman" panose="02020603050405020304" pitchFamily="18" charset="0"/>
              </a:rPr>
              <a:t>address the following:</a:t>
            </a:r>
            <a:endParaRPr lang="en-US" sz="1100" dirty="0"/>
          </a:p>
        </p:txBody>
      </p:sp>
      <p:graphicFrame>
        <p:nvGraphicFramePr>
          <p:cNvPr id="20" name="Table 19"/>
          <p:cNvGraphicFramePr>
            <a:graphicFrameLocks noGrp="1"/>
          </p:cNvGraphicFramePr>
          <p:nvPr>
            <p:extLst>
              <p:ext uri="{D42A27DB-BD31-4B8C-83A1-F6EECF244321}">
                <p14:modId xmlns:p14="http://schemas.microsoft.com/office/powerpoint/2010/main" val="1003105577"/>
              </p:ext>
            </p:extLst>
          </p:nvPr>
        </p:nvGraphicFramePr>
        <p:xfrm>
          <a:off x="49517" y="2046248"/>
          <a:ext cx="6683829" cy="7059463"/>
        </p:xfrm>
        <a:graphic>
          <a:graphicData uri="http://schemas.openxmlformats.org/drawingml/2006/table">
            <a:tbl>
              <a:tblPr firstRow="1" bandRow="1">
                <a:tableStyleId>{5C22544A-7EE6-4342-B048-85BDC9FD1C3A}</a:tableStyleId>
              </a:tblPr>
              <a:tblGrid>
                <a:gridCol w="2058116">
                  <a:extLst>
                    <a:ext uri="{9D8B030D-6E8A-4147-A177-3AD203B41FA5}">
                      <a16:colId xmlns:a16="http://schemas.microsoft.com/office/drawing/2014/main" val="20000"/>
                    </a:ext>
                  </a:extLst>
                </a:gridCol>
                <a:gridCol w="2661681">
                  <a:extLst>
                    <a:ext uri="{9D8B030D-6E8A-4147-A177-3AD203B41FA5}">
                      <a16:colId xmlns:a16="http://schemas.microsoft.com/office/drawing/2014/main" val="20001"/>
                    </a:ext>
                  </a:extLst>
                </a:gridCol>
                <a:gridCol w="1964032">
                  <a:extLst>
                    <a:ext uri="{9D8B030D-6E8A-4147-A177-3AD203B41FA5}">
                      <a16:colId xmlns:a16="http://schemas.microsoft.com/office/drawing/2014/main" val="20002"/>
                    </a:ext>
                  </a:extLst>
                </a:gridCol>
              </a:tblGrid>
              <a:tr h="685328">
                <a:tc>
                  <a:txBody>
                    <a:bodyPr/>
                    <a:lstStyle/>
                    <a:p>
                      <a:pPr algn="l"/>
                      <a:endParaRPr lang="en-US" sz="1000" b="0" dirty="0">
                        <a:latin typeface="Century Gothic" panose="020B0502020202020204" pitchFamily="34" charset="0"/>
                      </a:endParaRPr>
                    </a:p>
                  </a:txBody>
                  <a:tcPr/>
                </a:tc>
                <a:tc>
                  <a:txBody>
                    <a:bodyPr/>
                    <a:lstStyle/>
                    <a:p>
                      <a:pPr algn="l"/>
                      <a:r>
                        <a:rPr lang="en-US" sz="1000" b="0" u="sng" dirty="0">
                          <a:latin typeface="Century Gothic" panose="020B0502020202020204" pitchFamily="34" charset="0"/>
                        </a:rPr>
                        <a:t>Prioritized Focus Area 1</a:t>
                      </a:r>
                    </a:p>
                    <a:p>
                      <a:pPr algn="l"/>
                      <a:r>
                        <a:rPr lang="en-US" sz="1000" b="0" dirty="0">
                          <a:latin typeface="Century Gothic" panose="020B0502020202020204" pitchFamily="34" charset="0"/>
                        </a:rPr>
                        <a:t>Instructional leaders develop, implement and monitor focused improvement plans.</a:t>
                      </a:r>
                    </a:p>
                  </a:txBody>
                  <a:tcPr/>
                </a:tc>
                <a:tc>
                  <a:txBody>
                    <a:bodyPr/>
                    <a:lstStyle/>
                    <a:p>
                      <a:pPr algn="l"/>
                      <a:r>
                        <a:rPr lang="en-US" sz="1000" b="0" u="sng" dirty="0">
                          <a:latin typeface="Century Gothic" panose="020B0502020202020204" pitchFamily="34" charset="0"/>
                        </a:rPr>
                        <a:t>Prioritized Focus Area 2</a:t>
                      </a:r>
                    </a:p>
                    <a:p>
                      <a:pPr algn="l"/>
                      <a:r>
                        <a:rPr lang="en-US" sz="1000" b="0" dirty="0">
                          <a:latin typeface="Century Gothic" panose="020B0502020202020204" pitchFamily="34" charset="0"/>
                        </a:rPr>
                        <a:t>Instructional leaders review disaggregated data to track and monitor the progress of all students.</a:t>
                      </a:r>
                    </a:p>
                  </a:txBody>
                  <a:tcPr/>
                </a:tc>
                <a:extLst>
                  <a:ext uri="{0D108BD9-81ED-4DB2-BD59-A6C34878D82A}">
                    <a16:rowId xmlns:a16="http://schemas.microsoft.com/office/drawing/2014/main" val="10000"/>
                  </a:ext>
                </a:extLst>
              </a:tr>
              <a:tr h="6206023">
                <a:tc>
                  <a:txBody>
                    <a:bodyPr/>
                    <a:lstStyle/>
                    <a:p>
                      <a:pPr marL="0" indent="0">
                        <a:buFont typeface="Arial" panose="020B0604020202020204" pitchFamily="34" charset="0"/>
                        <a:buNone/>
                      </a:pPr>
                      <a:r>
                        <a:rPr lang="en-US" sz="1000" b="0" dirty="0">
                          <a:latin typeface="Century Gothic" panose="020B0502020202020204" pitchFamily="34" charset="0"/>
                        </a:rPr>
                        <a:t>Desired annual outcomes</a:t>
                      </a:r>
                    </a:p>
                    <a:p>
                      <a:pPr marL="171450" indent="-171450">
                        <a:buFont typeface="Arial" panose="020B0604020202020204" pitchFamily="34" charset="0"/>
                        <a:buChar char="•"/>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0" indent="0">
                        <a:buFont typeface="Arial" panose="020B0604020202020204" pitchFamily="34" charset="0"/>
                        <a:buNone/>
                      </a:pPr>
                      <a:endParaRPr lang="en-US" sz="1000" b="0" dirty="0">
                        <a:latin typeface="Century Gothic" panose="020B0502020202020204" pitchFamily="34" charset="0"/>
                      </a:endParaRPr>
                    </a:p>
                    <a:p>
                      <a:pPr marL="171450" indent="-171450">
                        <a:buFont typeface="Arial" panose="020B0604020202020204" pitchFamily="34" charset="0"/>
                        <a:buChar char="•"/>
                      </a:pPr>
                      <a:endParaRPr lang="en-US" sz="1000" b="0" dirty="0">
                        <a:latin typeface="Century Gothic" panose="020B0502020202020204" pitchFamily="34" charset="0"/>
                      </a:endParaRPr>
                    </a:p>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r>
                        <a:rPr lang="en-US" sz="1000" b="0" dirty="0">
                          <a:latin typeface="Century Gothic" panose="020B0502020202020204" pitchFamily="34" charset="0"/>
                        </a:rPr>
                        <a:t>Summary of Barriers to be addressed</a:t>
                      </a:r>
                    </a:p>
                  </a:txBody>
                  <a:tcPr/>
                </a:tc>
                <a:tc>
                  <a:txBody>
                    <a:bodyPr/>
                    <a:lstStyle/>
                    <a:p>
                      <a:pPr marL="0" indent="0">
                        <a:buFont typeface="Arial" panose="020B0604020202020204" pitchFamily="34" charset="0"/>
                        <a:buNone/>
                      </a:pPr>
                      <a:r>
                        <a:rPr lang="en-US" sz="1000" b="0" dirty="0">
                          <a:latin typeface="Century Gothic" panose="020B0502020202020204" pitchFamily="34" charset="0"/>
                        </a:rPr>
                        <a:t>The Instructional Leadership Team strengthens its capability to support teachers in all areas of the instructional cycle during PLCs, and during professional development days.  The focus is on refining processes to plan effectively, achieve well-supported implementation, and use scheduled evaluation of progress towards goals to make timely adjustments throughout the school year.  Develop staff expertise to manage dual-credit enrollment in courses that will lead to industry certifications. This component will support campus efforts to increase the number of students who graduate college or career ready.</a:t>
                      </a:r>
                    </a:p>
                    <a:p>
                      <a:pPr marL="0" indent="0">
                        <a:buFont typeface="Arial" panose="020B0604020202020204" pitchFamily="34" charset="0"/>
                        <a:buNone/>
                      </a:pPr>
                      <a:endParaRPr lang="en-US" sz="1000" b="0" dirty="0">
                        <a:latin typeface="Century Gothic" panose="020B0502020202020204" pitchFamily="34" charset="0"/>
                      </a:endParaRPr>
                    </a:p>
                    <a:p>
                      <a:r>
                        <a:rPr lang="en-US" sz="1000" b="0" dirty="0">
                          <a:latin typeface="Century Gothic" panose="020B0502020202020204" pitchFamily="34" charset="0"/>
                        </a:rPr>
                        <a:t>Liberty High School is a campus with day and night classes that span from 8:00a.m. to 10:55 p.m. from Monday through Friday. The ILT must maintain consistent routines for monitoring the instructional planning process, the implementation of lessons, and the use of feedback cycles even when there is limited time due to current additional planning and logistical considerations with having groups of students and faculty working in blended environments</a:t>
                      </a:r>
                    </a:p>
                  </a:txBody>
                  <a:tcPr/>
                </a:tc>
                <a:tc>
                  <a:txBody>
                    <a:bodyPr/>
                    <a:lstStyle/>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r>
                        <a:rPr lang="en-US" sz="1000" b="0" dirty="0">
                          <a:latin typeface="Century Gothic" panose="020B0502020202020204" pitchFamily="34" charset="0"/>
                        </a:rPr>
                        <a:t>Selected PLC's are led by ILT in collaboration with campus DDI-S using district protocols after all campus benchmarks(4weeks), and district assessments to create effective actionable intervention and support plans.		</a:t>
                      </a:r>
                    </a:p>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endParaRPr lang="en-US" sz="1000" b="0" dirty="0">
                        <a:latin typeface="Century Gothic" panose="020B0502020202020204" pitchFamily="34" charset="0"/>
                      </a:endParaRPr>
                    </a:p>
                    <a:p>
                      <a:pPr marL="0" indent="0">
                        <a:buFont typeface="Arial" panose="020B0604020202020204" pitchFamily="34" charset="0"/>
                        <a:buNone/>
                      </a:pPr>
                      <a:r>
                        <a:rPr lang="en-US" sz="1000" b="0" dirty="0">
                          <a:latin typeface="Century Gothic" panose="020B0502020202020204" pitchFamily="34" charset="0"/>
                        </a:rPr>
                        <a:t>With current state and district requirements for assessing students, we must work with staff to help them see the benefit of using standards-based assessments and using these to inform their instructional planning and interventions for our students throughout the school year. 		</a:t>
                      </a:r>
                    </a:p>
                  </a:txBody>
                  <a:tcPr/>
                </a:tc>
                <a:extLst>
                  <a:ext uri="{0D108BD9-81ED-4DB2-BD59-A6C34878D82A}">
                    <a16:rowId xmlns:a16="http://schemas.microsoft.com/office/drawing/2014/main" val="10001"/>
                  </a:ext>
                </a:extLst>
              </a:tr>
            </a:tbl>
          </a:graphicData>
        </a:graphic>
      </p:graphicFrame>
      <p:sp>
        <p:nvSpPr>
          <p:cNvPr id="11" name="TextBox 10"/>
          <p:cNvSpPr txBox="1"/>
          <p:nvPr/>
        </p:nvSpPr>
        <p:spPr>
          <a:xfrm>
            <a:off x="246741" y="8568267"/>
            <a:ext cx="6415316" cy="369332"/>
          </a:xfrm>
          <a:prstGeom prst="rect">
            <a:avLst/>
          </a:prstGeom>
          <a:noFill/>
        </p:spPr>
        <p:txBody>
          <a:bodyPr wrap="square" rtlCol="0">
            <a:spAutoFit/>
          </a:bodyPr>
          <a:lstStyle/>
          <a:p>
            <a:pPr algn="ctr"/>
            <a:r>
              <a:rPr lang="en-US" sz="1000" dirty="0">
                <a:latin typeface="Century Gothic" panose="020B0502020202020204" pitchFamily="34" charset="0"/>
              </a:rPr>
              <a:t>For more information please call </a:t>
            </a:r>
            <a:r>
              <a:rPr lang="en-US" sz="1000" b="1" dirty="0">
                <a:latin typeface="Century Gothic" panose="020B0502020202020204" pitchFamily="34" charset="0"/>
              </a:rPr>
              <a:t>713-458-5555</a:t>
            </a:r>
          </a:p>
          <a:p>
            <a:pPr algn="ctr"/>
            <a:endParaRPr lang="en-US" sz="800" dirty="0">
              <a:latin typeface="Century Gothic" panose="020B0502020202020204" pitchFamily="34" charset="0"/>
            </a:endParaRPr>
          </a:p>
        </p:txBody>
      </p:sp>
      <p:pic>
        <p:nvPicPr>
          <p:cNvPr id="1029" name="Picture 5" descr="an01547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23470" y="193983"/>
            <a:ext cx="1236181" cy="926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BF07FD14-C34E-456C-B00D-4853A74B488E}"/>
              </a:ext>
            </a:extLst>
          </p:cNvPr>
          <p:cNvSpPr txBox="1"/>
          <p:nvPr/>
        </p:nvSpPr>
        <p:spPr>
          <a:xfrm>
            <a:off x="246741" y="1126134"/>
            <a:ext cx="2339508" cy="246221"/>
          </a:xfrm>
          <a:prstGeom prst="rect">
            <a:avLst/>
          </a:prstGeom>
          <a:noFill/>
        </p:spPr>
        <p:txBody>
          <a:bodyPr wrap="square" rtlCol="0">
            <a:spAutoFit/>
          </a:bodyPr>
          <a:lstStyle/>
          <a:p>
            <a:r>
              <a:rPr lang="en-US" sz="1000" dirty="0">
                <a:solidFill>
                  <a:schemeClr val="bg1"/>
                </a:solidFill>
              </a:rPr>
              <a:t>Monico Rivas, Principal</a:t>
            </a:r>
          </a:p>
        </p:txBody>
      </p:sp>
    </p:spTree>
    <p:extLst>
      <p:ext uri="{BB962C8B-B14F-4D97-AF65-F5344CB8AC3E}">
        <p14:creationId xmlns:p14="http://schemas.microsoft.com/office/powerpoint/2010/main" val="32524095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3069</TotalTime>
  <Words>890</Words>
  <Application>Microsoft Office PowerPoint</Application>
  <PresentationFormat>Letter Paper (8.5x11 in)</PresentationFormat>
  <Paragraphs>79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Office Theme</vt:lpstr>
      <vt:lpstr>PowerPoint Presentation</vt:lpstr>
      <vt:lpstr>PowerPoint Presentation</vt:lpstr>
    </vt:vector>
  </TitlesOfParts>
  <Company>HISD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Menxueiro, Sandra E</dc:creator>
  <cp:lastModifiedBy>McGowan, Eileen M</cp:lastModifiedBy>
  <cp:revision>93</cp:revision>
  <cp:lastPrinted>2017-10-11T14:51:11Z</cp:lastPrinted>
  <dcterms:created xsi:type="dcterms:W3CDTF">2017-10-02T15:44:29Z</dcterms:created>
  <dcterms:modified xsi:type="dcterms:W3CDTF">2020-11-06T14:18:15Z</dcterms:modified>
</cp:coreProperties>
</file>